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8" r:id="rId3"/>
    <p:sldId id="259" r:id="rId4"/>
    <p:sldId id="260" r:id="rId5"/>
    <p:sldId id="261" r:id="rId6"/>
    <p:sldId id="271" r:id="rId7"/>
    <p:sldId id="264" r:id="rId8"/>
    <p:sldId id="265" r:id="rId9"/>
    <p:sldId id="266" r:id="rId10"/>
    <p:sldId id="274" r:id="rId11"/>
    <p:sldId id="272" r:id="rId12"/>
    <p:sldId id="27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021" autoAdjust="0"/>
  </p:normalViewPr>
  <p:slideViewPr>
    <p:cSldViewPr snapToGrid="0">
      <p:cViewPr varScale="1">
        <p:scale>
          <a:sx n="56" d="100"/>
          <a:sy n="56" d="100"/>
        </p:scale>
        <p:origin x="106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C4476-F9F8-4EEE-8164-94E51EB88A5D}" type="datetimeFigureOut">
              <a:rPr lang="en-US" smtClean="0"/>
              <a:t>10/11/2020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5D27B7-E0F4-458A-AADB-C91B76D3CF4B}" type="slidenum">
              <a:rPr lang="en-US" smtClean="0"/>
              <a:t>‹#›</a:t>
            </a:fld>
            <a:endParaRPr lang="en-US"/>
          </a:p>
        </p:txBody>
      </p:sp>
    </p:spTree>
    <p:extLst>
      <p:ext uri="{BB962C8B-B14F-4D97-AF65-F5344CB8AC3E}">
        <p14:creationId xmlns:p14="http://schemas.microsoft.com/office/powerpoint/2010/main" val="4077793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Samsung</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was founded by Lee Byung-Chull on March 1, 1938, in Taegu in Korea.</a:t>
            </a:r>
            <a:r>
              <a:rPr lang="en-US" sz="1200" kern="1200" dirty="0" smtClean="0">
                <a:solidFill>
                  <a:schemeClr val="tx1"/>
                </a:solidFill>
                <a:effectLst/>
                <a:latin typeface="+mn-lt"/>
                <a:ea typeface="+mn-ea"/>
                <a:cs typeface="+mn-cs"/>
              </a:rPr>
              <a:t> It started as a grocery trading store by exporting noodles and other goods produced in the city to China and its provinces. After Korean War,</a:t>
            </a:r>
            <a:r>
              <a:rPr lang="en-US"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firm enjoyed policies that were put by the Korean government aimed at shielding the local businesses from competition and providing easy financing at the same time. </a:t>
            </a:r>
            <a:r>
              <a:rPr lang="en-US" sz="1200" kern="1200" dirty="0" smtClean="0">
                <a:solidFill>
                  <a:schemeClr val="tx1"/>
                </a:solidFill>
                <a:effectLst/>
                <a:latin typeface="+mn-lt"/>
                <a:ea typeface="+mn-ea"/>
                <a:cs typeface="+mn-cs"/>
              </a:rPr>
              <a:t>This gave the company a competitive advantage against its competitors</a:t>
            </a:r>
            <a:r>
              <a:rPr lang="en-US" sz="1200" kern="1200" baseline="0" dirty="0" smtClean="0">
                <a:solidFill>
                  <a:schemeClr val="tx1"/>
                </a:solidFill>
                <a:effectLst/>
                <a:latin typeface="+mn-lt"/>
                <a:ea typeface="+mn-ea"/>
                <a:cs typeface="+mn-cs"/>
              </a:rPr>
              <a:t> and it q</a:t>
            </a:r>
            <a:r>
              <a:rPr lang="en-US" sz="1200" kern="1200" dirty="0" smtClean="0">
                <a:solidFill>
                  <a:schemeClr val="tx1"/>
                </a:solidFill>
                <a:effectLst/>
                <a:latin typeface="+mn-lt"/>
                <a:ea typeface="+mn-ea"/>
                <a:cs typeface="+mn-cs"/>
              </a:rPr>
              <a:t>uickly expanded into establishing new subsidiaries such as Samsung Shipbuilding, Samsung Heavy Industries, and Samsung Precision Company (Samsung Techwin). </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2</a:t>
            </a:fld>
            <a:endParaRPr lang="en-US"/>
          </a:p>
        </p:txBody>
      </p:sp>
    </p:spTree>
    <p:extLst>
      <p:ext uri="{BB962C8B-B14F-4D97-AF65-F5344CB8AC3E}">
        <p14:creationId xmlns:p14="http://schemas.microsoft.com/office/powerpoint/2010/main" val="1836704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Management Information System (MIS) involves using information technology, people, and processes to record and store data for an organization’s managerial activities. </a:t>
            </a:r>
            <a:r>
              <a:rPr lang="en-US" sz="1200" kern="1200" dirty="0" smtClean="0">
                <a:solidFill>
                  <a:schemeClr val="tx1"/>
                </a:solidFill>
                <a:effectLst/>
                <a:latin typeface="+mn-lt"/>
                <a:ea typeface="+mn-ea"/>
                <a:cs typeface="+mn-cs"/>
              </a:rPr>
              <a:t>It helps to provide accurate and timely information crucial in the planning, decision-making, control, coordination, and operational functions necessary for the effective running of an organization. </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3</a:t>
            </a:fld>
            <a:endParaRPr lang="en-US"/>
          </a:p>
        </p:txBody>
      </p:sp>
    </p:spTree>
    <p:extLst>
      <p:ext uri="{BB962C8B-B14F-4D97-AF65-F5344CB8AC3E}">
        <p14:creationId xmlns:p14="http://schemas.microsoft.com/office/powerpoint/2010/main" val="1085292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To</a:t>
            </a:r>
            <a:r>
              <a:rPr lang="en-GB" sz="1200" kern="1200" baseline="0" dirty="0" smtClean="0">
                <a:solidFill>
                  <a:schemeClr val="tx1"/>
                </a:solidFill>
                <a:effectLst/>
                <a:latin typeface="+mn-lt"/>
                <a:ea typeface="+mn-ea"/>
                <a:cs typeface="+mn-cs"/>
              </a:rPr>
              <a:t> edge out competitors, Samsung</a:t>
            </a:r>
            <a:r>
              <a:rPr lang="en-GB" sz="1200" kern="1200" dirty="0" smtClean="0">
                <a:solidFill>
                  <a:schemeClr val="tx1"/>
                </a:solidFill>
                <a:effectLst/>
                <a:latin typeface="+mn-lt"/>
                <a:ea typeface="+mn-ea"/>
                <a:cs typeface="+mn-cs"/>
              </a:rPr>
              <a:t> needed to develop a system that would quickly respond to the rapidly changing Information Technology-markets. </a:t>
            </a:r>
            <a:r>
              <a:rPr lang="en-US" sz="1200" dirty="0" smtClean="0">
                <a:latin typeface="Constantia" panose="02030602050306030303" pitchFamily="18" charset="0"/>
              </a:rPr>
              <a:t>Samsung has implemented a supply chain management (SCM); a centralized supply control of its globally-spread divisions. </a:t>
            </a:r>
            <a:r>
              <a:rPr lang="en-GB" sz="1200" kern="1200" dirty="0" smtClean="0">
                <a:solidFill>
                  <a:schemeClr val="tx1"/>
                </a:solidFill>
                <a:effectLst/>
                <a:latin typeface="+mn-lt"/>
                <a:ea typeface="+mn-ea"/>
                <a:cs typeface="+mn-cs"/>
              </a:rPr>
              <a:t>The adoption of supply chain management allowed the firm to react fast to market changes, make market-driven decisions derived from strategic demand forecasts, and standardized the information.</a:t>
            </a:r>
            <a:r>
              <a:rPr lang="en-GB" sz="1200" kern="1200" baseline="0" dirty="0" smtClean="0">
                <a:solidFill>
                  <a:schemeClr val="tx1"/>
                </a:solidFill>
                <a:effectLst/>
                <a:latin typeface="+mn-lt"/>
                <a:ea typeface="+mn-ea"/>
                <a:cs typeface="+mn-cs"/>
              </a:rPr>
              <a:t> This led to i</a:t>
            </a:r>
            <a:r>
              <a:rPr lang="en-US" sz="1200" kern="1200" dirty="0" err="1" smtClean="0">
                <a:solidFill>
                  <a:schemeClr val="tx1"/>
                </a:solidFill>
                <a:effectLst/>
                <a:latin typeface="+mn-lt"/>
                <a:ea typeface="+mn-ea"/>
                <a:cs typeface="+mn-cs"/>
              </a:rPr>
              <a:t>mproved</a:t>
            </a:r>
            <a:r>
              <a:rPr lang="en-US" sz="1200" kern="1200" dirty="0" smtClean="0">
                <a:solidFill>
                  <a:schemeClr val="tx1"/>
                </a:solidFill>
                <a:effectLst/>
                <a:latin typeface="+mn-lt"/>
                <a:ea typeface="+mn-ea"/>
                <a:cs typeface="+mn-cs"/>
              </a:rPr>
              <a:t> customer experience because the firm could make real-time deliveries of products.</a:t>
            </a:r>
            <a:endParaRPr lang="en-US" sz="1200" dirty="0" smtClean="0">
              <a:latin typeface="Constantia" panose="02030602050306030303" pitchFamily="18" charset="0"/>
            </a:endParaRPr>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4</a:t>
            </a:fld>
            <a:endParaRPr lang="en-US"/>
          </a:p>
        </p:txBody>
      </p:sp>
    </p:spTree>
    <p:extLst>
      <p:ext uri="{BB962C8B-B14F-4D97-AF65-F5344CB8AC3E}">
        <p14:creationId xmlns:p14="http://schemas.microsoft.com/office/powerpoint/2010/main" val="1527735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Another management information system implemented by Samsung is Enterprise Resource Planning (ERP). This is a consolidated process of gathering and organizing data so that the business functions of production, accounting, and order management are automated. This means that the day-to-day business processes are integrated by software. This system connects information from all parts, including data warehouse, distribution, accounting, point of sale, and even credit card with one integrated interface.</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5</a:t>
            </a:fld>
            <a:endParaRPr lang="en-US"/>
          </a:p>
        </p:txBody>
      </p:sp>
    </p:spTree>
    <p:extLst>
      <p:ext uri="{BB962C8B-B14F-4D97-AF65-F5344CB8AC3E}">
        <p14:creationId xmlns:p14="http://schemas.microsoft.com/office/powerpoint/2010/main" val="2845571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Samsung also implemented a strategy known as knowledge management. Initially, this was started by a small group of employees to pass knowledge from one employee to another. </a:t>
            </a:r>
            <a:r>
              <a:rPr lang="en-US" sz="1200" dirty="0" smtClean="0"/>
              <a:t>This transformed to a Communication on Progress (Cop) program</a:t>
            </a:r>
            <a:r>
              <a:rPr lang="en-US" sz="1200" baseline="0" dirty="0" smtClean="0"/>
              <a:t> where leaders were being nurtured through </a:t>
            </a:r>
            <a:r>
              <a:rPr lang="en-US" sz="1200" dirty="0" err="1" smtClean="0"/>
              <a:t>through</a:t>
            </a:r>
            <a:r>
              <a:rPr lang="en-US" sz="1200" dirty="0" smtClean="0"/>
              <a:t> information exchange meetings. The soon-to-retire employees were tasked with the duty of passing their knowledge and experiences to new employees. Knowledge management has enabled Samsung to integrate its work, innovation, and knowledge into a synergy making the company a market leader.</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6</a:t>
            </a:fld>
            <a:endParaRPr lang="en-US"/>
          </a:p>
        </p:txBody>
      </p:sp>
    </p:spTree>
    <p:extLst>
      <p:ext uri="{BB962C8B-B14F-4D97-AF65-F5344CB8AC3E}">
        <p14:creationId xmlns:p14="http://schemas.microsoft.com/office/powerpoint/2010/main" val="287519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One of Samsung’s strengths is its investment in research and development. Large amounts of resources are dedicated to innovative research. This has resulted in the firm producing a wide range of product portfolio that is high in quality. </a:t>
            </a:r>
            <a:r>
              <a:rPr lang="en-US" sz="1200" kern="1200" dirty="0" smtClean="0">
                <a:solidFill>
                  <a:schemeClr val="tx1"/>
                </a:solidFill>
                <a:effectLst/>
                <a:latin typeface="+mn-lt"/>
                <a:ea typeface="+mn-ea"/>
                <a:cs typeface="+mn-cs"/>
              </a:rPr>
              <a:t>For several years now, Samsung has produced eco-innovations that are environmentally friendly. Another strength identified with Samsung is that it is an award-winning brand. The firm has strategically placed itself with significant innovations backed by credibility. </a:t>
            </a:r>
            <a:r>
              <a:rPr lang="en-GB" sz="1200" kern="1200" dirty="0" smtClean="0">
                <a:solidFill>
                  <a:schemeClr val="tx1"/>
                </a:solidFill>
                <a:effectLst/>
                <a:latin typeface="+mn-lt"/>
                <a:ea typeface="+mn-ea"/>
                <a:cs typeface="+mn-cs"/>
              </a:rPr>
              <a:t>Samsung’s weaknesses include over-reliance on American Markets.  Although the firm has expanded its operations and diversified its resources to many parts of the world, the US market accounts for about 70% of the total sales. The overdependence can turn the tides of the firm in instances of recession.</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7</a:t>
            </a:fld>
            <a:endParaRPr lang="en-US"/>
          </a:p>
        </p:txBody>
      </p:sp>
    </p:spTree>
    <p:extLst>
      <p:ext uri="{BB962C8B-B14F-4D97-AF65-F5344CB8AC3E}">
        <p14:creationId xmlns:p14="http://schemas.microsoft.com/office/powerpoint/2010/main" val="35685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One of Samsung’s threats is stiff competition from rivals, including Apple, Huawei, Xiaomi, and others. Besides genuine competitors, Samsung faces a threat from counterfeit products. The firm’s products are among the most counterfeited products. Being a global producer, Samsung faces legal and regulatory threats from various countries where the firm operates.  Government regulations and restrictions continue to be a hindrance to the firm’s operations. Economic uncertainty is another threat facing the Samsung group.  Recession and a decline in demand for Samsung products are a significant threat to the firm.</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8</a:t>
            </a:fld>
            <a:endParaRPr lang="en-US"/>
          </a:p>
        </p:txBody>
      </p:sp>
    </p:spTree>
    <p:extLst>
      <p:ext uri="{BB962C8B-B14F-4D97-AF65-F5344CB8AC3E}">
        <p14:creationId xmlns:p14="http://schemas.microsoft.com/office/powerpoint/2010/main" val="19204917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Samsung facilitates CRM by satisfying customers’ wants through quality improvement. High-quality products ensure that customer needs are adequately met.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Besides, the firm strives to build long-term relationships through customer experiences. The firm’s stores allow customers to experience the products even if they were not to buy them. The employees at these stores ensure that every customer has a great and memorable experience at these stores. They also advise the customers how the products work and how they will enrich their lives. The customers are encouraged to touch and experience these products first-hand. </a:t>
            </a:r>
            <a:r>
              <a:rPr lang="en-GB" sz="1200" kern="1200" dirty="0" smtClean="0">
                <a:solidFill>
                  <a:schemeClr val="tx1"/>
                </a:solidFill>
                <a:effectLst/>
                <a:latin typeface="+mn-lt"/>
                <a:ea typeface="+mn-ea"/>
                <a:cs typeface="+mn-cs"/>
              </a:rPr>
              <a:t>Another customer relationship management strategy has been the development of different products targeting different customer segments. Another technique that has been put into practice is the automation of customer support. With the introduction of Chatbots, the firm can respond to customer concerns in real-time. This improves their engagement with their customers while at the same time, creating healthy relationships.</a:t>
            </a:r>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9</a:t>
            </a:fld>
            <a:endParaRPr lang="en-US"/>
          </a:p>
        </p:txBody>
      </p:sp>
    </p:spTree>
    <p:extLst>
      <p:ext uri="{BB962C8B-B14F-4D97-AF65-F5344CB8AC3E}">
        <p14:creationId xmlns:p14="http://schemas.microsoft.com/office/powerpoint/2010/main" val="1565491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Members</a:t>
            </a:r>
            <a:r>
              <a:rPr lang="en-US" baseline="0" dirty="0" smtClean="0"/>
              <a:t> of the </a:t>
            </a:r>
            <a:r>
              <a:rPr lang="en-US" dirty="0" smtClean="0"/>
              <a:t>CRM team at Samsung.</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10</a:t>
            </a:fld>
            <a:endParaRPr lang="en-US"/>
          </a:p>
        </p:txBody>
      </p:sp>
    </p:spTree>
    <p:extLst>
      <p:ext uri="{BB962C8B-B14F-4D97-AF65-F5344CB8AC3E}">
        <p14:creationId xmlns:p14="http://schemas.microsoft.com/office/powerpoint/2010/main" val="2706680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Samsung Group has invested in an excellent back-up system such that information is stored in at least two copies stored in different places. This ensures that the firm can quickly retrieve information lost through fires, accidents, or maliciously destroyed. For an information security guarantee, Samsung’s research has built an intelligent security platform to ensure that customer information is kept secure. It has also developed core security technologies to ensure complete security. The firm has also developed an intelligent security platform that collects, refines, analyses, and predicts the organization’s vulnerabilities and possible security threats. Additionally, the firm has invested in biometric authentication technology that allows the users to access the information using ultrasonic fingerprint and face recognition. This ensures that only the authorized personnel get access to the most private company information.</a:t>
            </a:r>
            <a:endParaRPr lang="en-US" dirty="0"/>
          </a:p>
        </p:txBody>
      </p:sp>
      <p:sp>
        <p:nvSpPr>
          <p:cNvPr id="4" name="Slide Number Placeholder 3"/>
          <p:cNvSpPr>
            <a:spLocks noGrp="1"/>
          </p:cNvSpPr>
          <p:nvPr>
            <p:ph type="sldNum" sz="quarter" idx="10"/>
          </p:nvPr>
        </p:nvSpPr>
        <p:spPr/>
        <p:txBody>
          <a:bodyPr/>
          <a:lstStyle/>
          <a:p>
            <a:fld id="{8B5D27B7-E0F4-458A-AADB-C91B76D3CF4B}" type="slidenum">
              <a:rPr lang="en-US" smtClean="0"/>
              <a:t>11</a:t>
            </a:fld>
            <a:endParaRPr lang="en-US"/>
          </a:p>
        </p:txBody>
      </p:sp>
    </p:spTree>
    <p:extLst>
      <p:ext uri="{BB962C8B-B14F-4D97-AF65-F5344CB8AC3E}">
        <p14:creationId xmlns:p14="http://schemas.microsoft.com/office/powerpoint/2010/main" val="4140606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93C70E-CEB3-482B-9395-A14844F7EB59}"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1711080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93C70E-CEB3-482B-9395-A14844F7EB59}"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1548105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93C70E-CEB3-482B-9395-A14844F7EB59}"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737695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93C70E-CEB3-482B-9395-A14844F7EB59}"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518915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93C70E-CEB3-482B-9395-A14844F7EB59}" type="datetimeFigureOut">
              <a:rPr lang="en-US" smtClean="0"/>
              <a:t>10/11/2020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126371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93C70E-CEB3-482B-9395-A14844F7EB59}" type="datetimeFigureOut">
              <a:rPr lang="en-US" smtClean="0"/>
              <a:t>10/11/2020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308860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93C70E-CEB3-482B-9395-A14844F7EB59}" type="datetimeFigureOut">
              <a:rPr lang="en-US" smtClean="0"/>
              <a:t>10/11/2020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3692767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93C70E-CEB3-482B-9395-A14844F7EB59}"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331774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693C70E-CEB3-482B-9395-A14844F7EB59}" type="datetimeFigureOut">
              <a:rPr lang="en-US" smtClean="0"/>
              <a:t>10/11/2020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849676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93C70E-CEB3-482B-9395-A14844F7EB59}"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915630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93C70E-CEB3-482B-9395-A14844F7EB59}" type="datetimeFigureOut">
              <a:rPr lang="en-US" smtClean="0"/>
              <a:t>10/11/2020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244447-4D93-4466-A30F-D2FAAE8C89FA}" type="slidenum">
              <a:rPr lang="en-US" smtClean="0"/>
              <a:t>‹#›</a:t>
            </a:fld>
            <a:endParaRPr lang="en-US"/>
          </a:p>
        </p:txBody>
      </p:sp>
    </p:spTree>
    <p:extLst>
      <p:ext uri="{BB962C8B-B14F-4D97-AF65-F5344CB8AC3E}">
        <p14:creationId xmlns:p14="http://schemas.microsoft.com/office/powerpoint/2010/main" val="2127871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93C70E-CEB3-482B-9395-A14844F7EB59}" type="datetimeFigureOut">
              <a:rPr lang="en-US" smtClean="0"/>
              <a:t>10/11/2020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244447-4D93-4466-A30F-D2FAAE8C89FA}" type="slidenum">
              <a:rPr lang="en-US" smtClean="0"/>
              <a:t>‹#›</a:t>
            </a:fld>
            <a:endParaRPr lang="en-US"/>
          </a:p>
        </p:txBody>
      </p:sp>
    </p:spTree>
    <p:extLst>
      <p:ext uri="{BB962C8B-B14F-4D97-AF65-F5344CB8AC3E}">
        <p14:creationId xmlns:p14="http://schemas.microsoft.com/office/powerpoint/2010/main" val="1369126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576" y="105737"/>
            <a:ext cx="11714327" cy="2582871"/>
          </a:xfrm>
        </p:spPr>
        <p:txBody>
          <a:bodyPr/>
          <a:lstStyle/>
          <a:p>
            <a:r>
              <a:rPr lang="en-US" dirty="0" smtClean="0">
                <a:latin typeface="Constantia" panose="02030602050306030303" pitchFamily="18" charset="0"/>
              </a:rPr>
              <a:t>Samsung Group</a:t>
            </a:r>
            <a:endParaRPr lang="en-US" dirty="0">
              <a:latin typeface="Constantia" panose="02030602050306030303" pitchFamily="18" charset="0"/>
            </a:endParaRPr>
          </a:p>
        </p:txBody>
      </p:sp>
      <p:sp>
        <p:nvSpPr>
          <p:cNvPr id="3" name="Subtitle 2"/>
          <p:cNvSpPr>
            <a:spLocks noGrp="1"/>
          </p:cNvSpPr>
          <p:nvPr>
            <p:ph type="subTitle" idx="1"/>
          </p:nvPr>
        </p:nvSpPr>
        <p:spPr/>
        <p:txBody>
          <a:bodyPr/>
          <a:lstStyle/>
          <a:p>
            <a:endParaRPr lang="en-US" dirty="0" smtClean="0"/>
          </a:p>
          <a:p>
            <a:endParaRPr lang="en-US" dirty="0" smtClean="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7610" y="2688608"/>
            <a:ext cx="5337810" cy="3558540"/>
          </a:xfrm>
          <a:prstGeom prst="rect">
            <a:avLst/>
          </a:prstGeom>
        </p:spPr>
      </p:pic>
    </p:spTree>
    <p:extLst>
      <p:ext uri="{BB962C8B-B14F-4D97-AF65-F5344CB8AC3E}">
        <p14:creationId xmlns:p14="http://schemas.microsoft.com/office/powerpoint/2010/main" val="2923672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818" y="308162"/>
            <a:ext cx="10515600" cy="1325563"/>
          </a:xfrm>
        </p:spPr>
        <p:txBody>
          <a:bodyPr>
            <a:normAutofit/>
          </a:bodyPr>
          <a:lstStyle/>
          <a:p>
            <a:pPr algn="ctr"/>
            <a:r>
              <a:rPr lang="en-US" sz="4000" dirty="0" smtClean="0">
                <a:latin typeface="Constantia" panose="02030602050306030303" pitchFamily="18" charset="0"/>
              </a:rPr>
              <a:t>Company Overview</a:t>
            </a:r>
            <a:endParaRPr lang="en-US" sz="4000" dirty="0">
              <a:latin typeface="Constantia" panose="02030602050306030303" pitchFamily="18" charset="0"/>
            </a:endParaRPr>
          </a:p>
        </p:txBody>
      </p:sp>
      <p:sp>
        <p:nvSpPr>
          <p:cNvPr id="3" name="Content Placeholder 2"/>
          <p:cNvSpPr>
            <a:spLocks noGrp="1"/>
          </p:cNvSpPr>
          <p:nvPr>
            <p:ph idx="1"/>
          </p:nvPr>
        </p:nvSpPr>
        <p:spPr>
          <a:xfrm>
            <a:off x="9237" y="1233675"/>
            <a:ext cx="12182763" cy="5458691"/>
          </a:xfrm>
        </p:spPr>
        <p:txBody>
          <a:bodyPr>
            <a:noAutofit/>
          </a:bodyPr>
          <a:lstStyle/>
          <a:p>
            <a:pPr>
              <a:lnSpc>
                <a:spcPct val="200000"/>
              </a:lnSpc>
            </a:pPr>
            <a:r>
              <a:rPr lang="en-US" sz="2400" dirty="0" smtClean="0">
                <a:latin typeface="Constantia" panose="02030602050306030303" pitchFamily="18" charset="0"/>
              </a:rPr>
              <a:t>Samsung Group was </a:t>
            </a:r>
            <a:r>
              <a:rPr lang="en-US" sz="2400" dirty="0">
                <a:latin typeface="Constantia" panose="02030602050306030303" pitchFamily="18" charset="0"/>
              </a:rPr>
              <a:t>founded by Lee Byung-Chull </a:t>
            </a:r>
            <a:r>
              <a:rPr lang="en-US" sz="2400" dirty="0" smtClean="0">
                <a:latin typeface="Constantia" panose="02030602050306030303" pitchFamily="18" charset="0"/>
              </a:rPr>
              <a:t>in 1938.</a:t>
            </a:r>
          </a:p>
          <a:p>
            <a:pPr>
              <a:lnSpc>
                <a:spcPct val="200000"/>
              </a:lnSpc>
            </a:pPr>
            <a:r>
              <a:rPr lang="en-US" sz="2400" dirty="0" smtClean="0">
                <a:latin typeface="Constantia" panose="02030602050306030303" pitchFamily="18" charset="0"/>
              </a:rPr>
              <a:t>It started </a:t>
            </a:r>
            <a:r>
              <a:rPr lang="en-US" sz="2400" dirty="0">
                <a:latin typeface="Constantia" panose="02030602050306030303" pitchFamily="18" charset="0"/>
              </a:rPr>
              <a:t>as a grocery trading </a:t>
            </a:r>
            <a:r>
              <a:rPr lang="en-US" sz="2400" dirty="0" smtClean="0">
                <a:latin typeface="Constantia" panose="02030602050306030303" pitchFamily="18" charset="0"/>
              </a:rPr>
              <a:t>store and later ventured into textiles.</a:t>
            </a:r>
          </a:p>
          <a:p>
            <a:pPr>
              <a:lnSpc>
                <a:spcPct val="200000"/>
              </a:lnSpc>
            </a:pPr>
            <a:r>
              <a:rPr lang="en-US" sz="2400" dirty="0" smtClean="0">
                <a:latin typeface="Constantia" panose="02030602050306030303" pitchFamily="18" charset="0"/>
              </a:rPr>
              <a:t>Protection of Korean local companies from foreign competition after the end of Korean War helped Samsung to expand its portfolio.</a:t>
            </a:r>
          </a:p>
          <a:p>
            <a:pPr>
              <a:lnSpc>
                <a:spcPct val="200000"/>
              </a:lnSpc>
            </a:pPr>
            <a:r>
              <a:rPr lang="en-US" sz="2400" dirty="0" smtClean="0">
                <a:latin typeface="Constantia" panose="02030602050306030303" pitchFamily="18" charset="0"/>
              </a:rPr>
              <a:t>The company began venturing into electronics and digital products in 1969.</a:t>
            </a:r>
          </a:p>
          <a:p>
            <a:pPr>
              <a:lnSpc>
                <a:spcPct val="200000"/>
              </a:lnSpc>
            </a:pPr>
            <a:r>
              <a:rPr lang="en-US" sz="2400" dirty="0" smtClean="0">
                <a:latin typeface="Constantia" panose="02030602050306030303" pitchFamily="18" charset="0"/>
              </a:rPr>
              <a:t>Large portfolio and large market share; company needed strategies to manage its employees, supply chain and customer experience; management information systems.</a:t>
            </a:r>
          </a:p>
          <a:p>
            <a:pPr>
              <a:lnSpc>
                <a:spcPct val="200000"/>
              </a:lnSpc>
            </a:pPr>
            <a:endParaRPr lang="en-US" sz="2200" dirty="0">
              <a:latin typeface="Constantia" panose="02030602050306030303" pitchFamily="18" charset="0"/>
            </a:endParaRPr>
          </a:p>
        </p:txBody>
      </p:sp>
    </p:spTree>
    <p:extLst>
      <p:ext uri="{BB962C8B-B14F-4D97-AF65-F5344CB8AC3E}">
        <p14:creationId xmlns:p14="http://schemas.microsoft.com/office/powerpoint/2010/main" val="1988759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927" y="69127"/>
            <a:ext cx="11613573" cy="1325563"/>
          </a:xfrm>
        </p:spPr>
        <p:txBody>
          <a:bodyPr>
            <a:normAutofit/>
          </a:bodyPr>
          <a:lstStyle/>
          <a:p>
            <a:pPr algn="ctr"/>
            <a:r>
              <a:rPr lang="en-US" sz="4000" dirty="0" smtClean="0">
                <a:latin typeface="Constantia" panose="02030602050306030303" pitchFamily="18" charset="0"/>
              </a:rPr>
              <a:t>Implementation of Management Information System</a:t>
            </a:r>
            <a:endParaRPr lang="en-US" sz="4000" dirty="0">
              <a:latin typeface="Constantia" panose="02030602050306030303" pitchFamily="18" charset="0"/>
            </a:endParaRPr>
          </a:p>
        </p:txBody>
      </p:sp>
      <p:sp>
        <p:nvSpPr>
          <p:cNvPr id="3" name="Content Placeholder 2"/>
          <p:cNvSpPr>
            <a:spLocks noGrp="1"/>
          </p:cNvSpPr>
          <p:nvPr>
            <p:ph idx="1"/>
          </p:nvPr>
        </p:nvSpPr>
        <p:spPr>
          <a:xfrm>
            <a:off x="387927" y="1394690"/>
            <a:ext cx="11369963" cy="5209309"/>
          </a:xfrm>
        </p:spPr>
        <p:txBody>
          <a:bodyPr>
            <a:noAutofit/>
          </a:bodyPr>
          <a:lstStyle/>
          <a:p>
            <a:pPr>
              <a:lnSpc>
                <a:spcPct val="200000"/>
              </a:lnSpc>
            </a:pPr>
            <a:r>
              <a:rPr lang="en-US" sz="2400" dirty="0">
                <a:latin typeface="Constantia" panose="02030602050306030303" pitchFamily="18" charset="0"/>
              </a:rPr>
              <a:t>Management Information System (</a:t>
            </a:r>
            <a:r>
              <a:rPr lang="en-US" sz="2400" dirty="0" smtClean="0">
                <a:latin typeface="Constantia" panose="02030602050306030303" pitchFamily="18" charset="0"/>
              </a:rPr>
              <a:t>MIS); use of information technology, people and processes to record and store data for managerial activities.</a:t>
            </a:r>
          </a:p>
          <a:p>
            <a:pPr>
              <a:lnSpc>
                <a:spcPct val="200000"/>
              </a:lnSpc>
            </a:pPr>
            <a:r>
              <a:rPr lang="en-US" sz="2400" dirty="0" smtClean="0">
                <a:latin typeface="Constantia" panose="02030602050306030303" pitchFamily="18" charset="0"/>
              </a:rPr>
              <a:t>Provide accurate </a:t>
            </a:r>
            <a:r>
              <a:rPr lang="en-US" sz="2400" dirty="0">
                <a:latin typeface="Constantia" panose="02030602050306030303" pitchFamily="18" charset="0"/>
              </a:rPr>
              <a:t>and timely </a:t>
            </a:r>
            <a:r>
              <a:rPr lang="en-US" sz="2400" dirty="0" smtClean="0">
                <a:latin typeface="Constantia" panose="02030602050306030303" pitchFamily="18" charset="0"/>
              </a:rPr>
              <a:t>information; for planning</a:t>
            </a:r>
            <a:r>
              <a:rPr lang="en-US" sz="2400" dirty="0">
                <a:latin typeface="Constantia" panose="02030602050306030303" pitchFamily="18" charset="0"/>
              </a:rPr>
              <a:t>, decision-making, control, </a:t>
            </a:r>
            <a:r>
              <a:rPr lang="en-US" sz="2400" dirty="0" smtClean="0">
                <a:latin typeface="Constantia" panose="02030602050306030303" pitchFamily="18" charset="0"/>
              </a:rPr>
              <a:t>coordination. </a:t>
            </a:r>
          </a:p>
          <a:p>
            <a:pPr marL="0" indent="0">
              <a:lnSpc>
                <a:spcPct val="200000"/>
              </a:lnSpc>
              <a:buNone/>
            </a:pPr>
            <a:endParaRPr lang="en-US" sz="2200" dirty="0" smtClean="0">
              <a:latin typeface="Constantia" panose="02030602050306030303" pitchFamily="18" charset="0"/>
            </a:endParaRPr>
          </a:p>
        </p:txBody>
      </p:sp>
      <p:pic>
        <p:nvPicPr>
          <p:cNvPr id="4" name="Picture 3" descr="Management Information Systems (MIS) &amp; Accounting Information Syste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0930" y="3897630"/>
            <a:ext cx="4646295" cy="2788920"/>
          </a:xfrm>
          <a:prstGeom prst="rect">
            <a:avLst/>
          </a:prstGeom>
          <a:noFill/>
          <a:ln>
            <a:noFill/>
          </a:ln>
        </p:spPr>
      </p:pic>
    </p:spTree>
    <p:extLst>
      <p:ext uri="{BB962C8B-B14F-4D97-AF65-F5344CB8AC3E}">
        <p14:creationId xmlns:p14="http://schemas.microsoft.com/office/powerpoint/2010/main" val="1336347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Constantia" panose="02030602050306030303" pitchFamily="18" charset="0"/>
              </a:rPr>
              <a:t>Implementation of MIS</a:t>
            </a:r>
            <a:endParaRPr lang="en-US" sz="4000" dirty="0">
              <a:latin typeface="Constantia" panose="02030602050306030303" pitchFamily="18" charset="0"/>
            </a:endParaRPr>
          </a:p>
        </p:txBody>
      </p:sp>
      <p:sp>
        <p:nvSpPr>
          <p:cNvPr id="3" name="Content Placeholder 2"/>
          <p:cNvSpPr>
            <a:spLocks noGrp="1"/>
          </p:cNvSpPr>
          <p:nvPr>
            <p:ph idx="1"/>
          </p:nvPr>
        </p:nvSpPr>
        <p:spPr>
          <a:xfrm>
            <a:off x="166255" y="1237673"/>
            <a:ext cx="11841019" cy="5708072"/>
          </a:xfrm>
        </p:spPr>
        <p:txBody>
          <a:bodyPr>
            <a:normAutofit/>
          </a:bodyPr>
          <a:lstStyle/>
          <a:p>
            <a:pPr>
              <a:lnSpc>
                <a:spcPct val="200000"/>
              </a:lnSpc>
            </a:pPr>
            <a:r>
              <a:rPr lang="en-US" sz="2400" dirty="0" smtClean="0">
                <a:latin typeface="Constantia" panose="02030602050306030303" pitchFamily="18" charset="0"/>
              </a:rPr>
              <a:t>A </a:t>
            </a:r>
            <a:r>
              <a:rPr lang="en-US" sz="2400" dirty="0">
                <a:latin typeface="Constantia" panose="02030602050306030303" pitchFamily="18" charset="0"/>
              </a:rPr>
              <a:t>system that would quickly respond to the rapidly changing i</a:t>
            </a:r>
            <a:r>
              <a:rPr lang="en-US" sz="2400" dirty="0" smtClean="0">
                <a:latin typeface="Constantia" panose="02030602050306030303" pitchFamily="18" charset="0"/>
              </a:rPr>
              <a:t>nformation technology-markets.</a:t>
            </a:r>
          </a:p>
          <a:p>
            <a:pPr>
              <a:lnSpc>
                <a:spcPct val="200000"/>
              </a:lnSpc>
            </a:pPr>
            <a:r>
              <a:rPr lang="en-US" sz="2400" dirty="0" smtClean="0">
                <a:latin typeface="Constantia" panose="02030602050306030303" pitchFamily="18" charset="0"/>
              </a:rPr>
              <a:t>Samsung has implemented a </a:t>
            </a:r>
            <a:r>
              <a:rPr lang="en-US" sz="2400" dirty="0">
                <a:latin typeface="Constantia" panose="02030602050306030303" pitchFamily="18" charset="0"/>
              </a:rPr>
              <a:t>supply chain management (SCM); a centralized supply control of its globally-spread </a:t>
            </a:r>
            <a:r>
              <a:rPr lang="en-US" sz="2400" dirty="0" smtClean="0">
                <a:latin typeface="Constantia" panose="02030602050306030303" pitchFamily="18" charset="0"/>
              </a:rPr>
              <a:t>divisions.</a:t>
            </a:r>
          </a:p>
          <a:p>
            <a:pPr>
              <a:lnSpc>
                <a:spcPct val="200000"/>
              </a:lnSpc>
            </a:pPr>
            <a:r>
              <a:rPr lang="en-US" sz="2400" dirty="0" smtClean="0">
                <a:latin typeface="Constantia" panose="02030602050306030303" pitchFamily="18" charset="0"/>
              </a:rPr>
              <a:t> It allowed </a:t>
            </a:r>
            <a:r>
              <a:rPr lang="en-US" sz="2400" dirty="0">
                <a:latin typeface="Constantia" panose="02030602050306030303" pitchFamily="18" charset="0"/>
              </a:rPr>
              <a:t>the firm to react fast to market changes, make market-driven decisions derived from strategic demand forecasts</a:t>
            </a:r>
            <a:endParaRPr lang="en-US" sz="2400" dirty="0" smtClean="0">
              <a:latin typeface="Constantia" panose="02030602050306030303" pitchFamily="18" charset="0"/>
            </a:endParaRPr>
          </a:p>
          <a:p>
            <a:pPr>
              <a:lnSpc>
                <a:spcPct val="200000"/>
              </a:lnSpc>
            </a:pPr>
            <a:r>
              <a:rPr lang="en-US" sz="2400" dirty="0" smtClean="0">
                <a:latin typeface="Constantia" panose="02030602050306030303" pitchFamily="18" charset="0"/>
              </a:rPr>
              <a:t>The </a:t>
            </a:r>
            <a:r>
              <a:rPr lang="en-US" sz="2400" dirty="0">
                <a:latin typeface="Constantia" panose="02030602050306030303" pitchFamily="18" charset="0"/>
              </a:rPr>
              <a:t>firm could make real-time deliveries of </a:t>
            </a:r>
            <a:r>
              <a:rPr lang="en-US" sz="2400" dirty="0" smtClean="0">
                <a:latin typeface="Constantia" panose="02030602050306030303" pitchFamily="18" charset="0"/>
              </a:rPr>
              <a:t>products. </a:t>
            </a:r>
            <a:endParaRPr lang="en-US" sz="2400" dirty="0">
              <a:latin typeface="Constantia" panose="02030602050306030303" pitchFamily="18" charset="0"/>
            </a:endParaRPr>
          </a:p>
        </p:txBody>
      </p:sp>
    </p:spTree>
    <p:extLst>
      <p:ext uri="{BB962C8B-B14F-4D97-AF65-F5344CB8AC3E}">
        <p14:creationId xmlns:p14="http://schemas.microsoft.com/office/powerpoint/2010/main" val="682545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09" y="799465"/>
            <a:ext cx="10515600" cy="766445"/>
          </a:xfrm>
        </p:spPr>
        <p:txBody>
          <a:bodyPr>
            <a:normAutofit/>
          </a:bodyPr>
          <a:lstStyle/>
          <a:p>
            <a:pPr algn="ctr"/>
            <a:r>
              <a:rPr lang="en-US" sz="4000" dirty="0">
                <a:latin typeface="Constantia" panose="02030602050306030303" pitchFamily="18" charset="0"/>
              </a:rPr>
              <a:t>Implementation of </a:t>
            </a:r>
            <a:r>
              <a:rPr lang="en-US" sz="4000" dirty="0" smtClean="0">
                <a:latin typeface="Constantia" panose="02030602050306030303" pitchFamily="18" charset="0"/>
              </a:rPr>
              <a:t>MIS Cont…</a:t>
            </a:r>
            <a:endParaRPr lang="en-US" sz="4000" dirty="0">
              <a:latin typeface="Constantia" panose="02030602050306030303" pitchFamily="18" charset="0"/>
            </a:endParaRPr>
          </a:p>
        </p:txBody>
      </p:sp>
      <p:sp>
        <p:nvSpPr>
          <p:cNvPr id="3" name="Content Placeholder 2"/>
          <p:cNvSpPr>
            <a:spLocks noGrp="1"/>
          </p:cNvSpPr>
          <p:nvPr>
            <p:ph idx="1"/>
          </p:nvPr>
        </p:nvSpPr>
        <p:spPr>
          <a:xfrm>
            <a:off x="138545" y="1339273"/>
            <a:ext cx="11970328" cy="5440218"/>
          </a:xfrm>
        </p:spPr>
        <p:txBody>
          <a:bodyPr>
            <a:normAutofit/>
          </a:bodyPr>
          <a:lstStyle/>
          <a:p>
            <a:pPr>
              <a:lnSpc>
                <a:spcPct val="150000"/>
              </a:lnSpc>
            </a:pPr>
            <a:r>
              <a:rPr lang="en-US" sz="2400" dirty="0"/>
              <a:t>Enterprise </a:t>
            </a:r>
            <a:r>
              <a:rPr lang="en-US" sz="2400" dirty="0" smtClean="0"/>
              <a:t>Resource Planning </a:t>
            </a:r>
            <a:r>
              <a:rPr lang="en-US" sz="2400" dirty="0"/>
              <a:t>(</a:t>
            </a:r>
            <a:r>
              <a:rPr lang="en-US" sz="2400" dirty="0" smtClean="0"/>
              <a:t>ERP); </a:t>
            </a:r>
            <a:r>
              <a:rPr lang="en-US" sz="2400" dirty="0"/>
              <a:t>gathering and organizing data </a:t>
            </a:r>
            <a:r>
              <a:rPr lang="en-US" sz="2400" dirty="0" smtClean="0"/>
              <a:t>to automate business functions such as production, accounting, and order management.</a:t>
            </a:r>
          </a:p>
          <a:p>
            <a:pPr>
              <a:lnSpc>
                <a:spcPct val="150000"/>
              </a:lnSpc>
            </a:pPr>
            <a:r>
              <a:rPr lang="en-US" sz="2400" dirty="0" smtClean="0"/>
              <a:t>The daily operations are integrated into the ERP software.</a:t>
            </a:r>
          </a:p>
          <a:p>
            <a:pPr>
              <a:lnSpc>
                <a:spcPct val="150000"/>
              </a:lnSpc>
            </a:pPr>
            <a:r>
              <a:rPr lang="en-US" sz="2400" dirty="0" smtClean="0"/>
              <a:t>ERP links information from various sources including, </a:t>
            </a:r>
            <a:r>
              <a:rPr lang="en-US" sz="2400" dirty="0"/>
              <a:t>data warehouse, distribution, accounting, point of sale, and </a:t>
            </a:r>
            <a:r>
              <a:rPr lang="en-US" sz="2400" dirty="0" smtClean="0"/>
              <a:t>credit cards.</a:t>
            </a:r>
          </a:p>
          <a:p>
            <a:pPr>
              <a:lnSpc>
                <a:spcPct val="150000"/>
              </a:lnSpc>
            </a:pPr>
            <a:endParaRPr lang="en-US" sz="2400" dirty="0" smtClean="0"/>
          </a:p>
          <a:p>
            <a:pPr>
              <a:lnSpc>
                <a:spcPct val="150000"/>
              </a:lnSpc>
            </a:pPr>
            <a:endParaRPr lang="en-U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9390" y="3703320"/>
            <a:ext cx="5559483" cy="3076171"/>
          </a:xfrm>
          <a:prstGeom prst="rect">
            <a:avLst/>
          </a:prstGeom>
        </p:spPr>
      </p:pic>
    </p:spTree>
    <p:extLst>
      <p:ext uri="{BB962C8B-B14F-4D97-AF65-F5344CB8AC3E}">
        <p14:creationId xmlns:p14="http://schemas.microsoft.com/office/powerpoint/2010/main" val="3842565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4839"/>
          </a:xfrm>
        </p:spPr>
        <p:txBody>
          <a:bodyPr>
            <a:normAutofit/>
          </a:bodyPr>
          <a:lstStyle/>
          <a:p>
            <a:pPr algn="ctr"/>
            <a:r>
              <a:rPr lang="en-US" sz="4000" dirty="0">
                <a:latin typeface="Constantia" panose="02030602050306030303" pitchFamily="18" charset="0"/>
              </a:rPr>
              <a:t>Implementation of MIS Cont…</a:t>
            </a:r>
            <a:endParaRPr lang="en-US" sz="4000" dirty="0">
              <a:latin typeface="Constantia" panose="02030602050306030303" pitchFamily="18" charset="0"/>
            </a:endParaRPr>
          </a:p>
        </p:txBody>
      </p:sp>
      <p:sp>
        <p:nvSpPr>
          <p:cNvPr id="3" name="Content Placeholder 2"/>
          <p:cNvSpPr>
            <a:spLocks noGrp="1"/>
          </p:cNvSpPr>
          <p:nvPr>
            <p:ph idx="1"/>
          </p:nvPr>
        </p:nvSpPr>
        <p:spPr>
          <a:xfrm>
            <a:off x="138545" y="1209964"/>
            <a:ext cx="11942619" cy="5541818"/>
          </a:xfrm>
        </p:spPr>
        <p:txBody>
          <a:bodyPr>
            <a:normAutofit/>
          </a:bodyPr>
          <a:lstStyle/>
          <a:p>
            <a:pPr>
              <a:lnSpc>
                <a:spcPct val="150000"/>
              </a:lnSpc>
            </a:pPr>
            <a:r>
              <a:rPr lang="en-US" sz="2400" dirty="0">
                <a:latin typeface="Constantia" panose="02030602050306030303" pitchFamily="18" charset="0"/>
              </a:rPr>
              <a:t>Samsung </a:t>
            </a:r>
            <a:r>
              <a:rPr lang="en-US" sz="2400" dirty="0" smtClean="0">
                <a:latin typeface="Constantia" panose="02030602050306030303" pitchFamily="18" charset="0"/>
              </a:rPr>
              <a:t>also </a:t>
            </a:r>
            <a:r>
              <a:rPr lang="en-US" sz="2400" dirty="0">
                <a:latin typeface="Constantia" panose="02030602050306030303" pitchFamily="18" charset="0"/>
              </a:rPr>
              <a:t>implemented a strategy known as knowledge </a:t>
            </a:r>
            <a:r>
              <a:rPr lang="en-US" sz="2400" dirty="0" smtClean="0">
                <a:latin typeface="Constantia" panose="02030602050306030303" pitchFamily="18" charset="0"/>
              </a:rPr>
              <a:t>management; </a:t>
            </a:r>
            <a:r>
              <a:rPr lang="en-GB" sz="2400" dirty="0">
                <a:latin typeface="Constantia" panose="02030602050306030303" pitchFamily="18" charset="0"/>
              </a:rPr>
              <a:t>pass knowledge from one employee to </a:t>
            </a:r>
            <a:r>
              <a:rPr lang="en-GB" sz="2400" dirty="0" smtClean="0">
                <a:latin typeface="Constantia" panose="02030602050306030303" pitchFamily="18" charset="0"/>
              </a:rPr>
              <a:t>another.</a:t>
            </a:r>
          </a:p>
          <a:p>
            <a:pPr>
              <a:lnSpc>
                <a:spcPct val="150000"/>
              </a:lnSpc>
            </a:pPr>
            <a:r>
              <a:rPr lang="en-GB" sz="2400" dirty="0">
                <a:latin typeface="Constantia" panose="02030602050306030303" pitchFamily="18" charset="0"/>
              </a:rPr>
              <a:t>This transformed to Communication on Progress (Cop) </a:t>
            </a:r>
            <a:r>
              <a:rPr lang="en-GB" sz="2400" dirty="0" smtClean="0">
                <a:latin typeface="Constantia" panose="02030602050306030303" pitchFamily="18" charset="0"/>
              </a:rPr>
              <a:t>program; phase of nurturing leaders through information exchange meetings.</a:t>
            </a:r>
          </a:p>
          <a:p>
            <a:pPr>
              <a:lnSpc>
                <a:spcPct val="150000"/>
              </a:lnSpc>
            </a:pPr>
            <a:r>
              <a:rPr lang="en-US" sz="2400" dirty="0">
                <a:latin typeface="Constantia" panose="02030602050306030303" pitchFamily="18" charset="0"/>
              </a:rPr>
              <a:t>The soon-to-retire employees </a:t>
            </a:r>
            <a:r>
              <a:rPr lang="en-US" sz="2400" dirty="0" smtClean="0">
                <a:latin typeface="Constantia" panose="02030602050306030303" pitchFamily="18" charset="0"/>
              </a:rPr>
              <a:t>would pass </a:t>
            </a:r>
            <a:r>
              <a:rPr lang="en-US" sz="2400" dirty="0">
                <a:latin typeface="Constantia" panose="02030602050306030303" pitchFamily="18" charset="0"/>
              </a:rPr>
              <a:t>their knowledge and experiences to new employees</a:t>
            </a:r>
            <a:r>
              <a:rPr lang="en-US" sz="2400" dirty="0" smtClean="0">
                <a:latin typeface="Constantia" panose="02030602050306030303" pitchFamily="18" charset="0"/>
              </a:rPr>
              <a:t>.</a:t>
            </a:r>
          </a:p>
          <a:p>
            <a:pPr>
              <a:lnSpc>
                <a:spcPct val="150000"/>
              </a:lnSpc>
            </a:pPr>
            <a:r>
              <a:rPr lang="en-US" sz="2400" dirty="0" smtClean="0">
                <a:latin typeface="Constantia" panose="02030602050306030303" pitchFamily="18" charset="0"/>
              </a:rPr>
              <a:t>This system has enabled Samsung to </a:t>
            </a:r>
            <a:r>
              <a:rPr lang="en-US" sz="2400" dirty="0">
                <a:latin typeface="Constantia" panose="02030602050306030303" pitchFamily="18" charset="0"/>
              </a:rPr>
              <a:t>develop synergy by integrate </a:t>
            </a:r>
            <a:r>
              <a:rPr lang="en-US" sz="2400" dirty="0" smtClean="0">
                <a:latin typeface="Constantia" panose="02030602050306030303" pitchFamily="18" charset="0"/>
              </a:rPr>
              <a:t>work</a:t>
            </a:r>
            <a:r>
              <a:rPr lang="en-US" sz="2400" dirty="0">
                <a:latin typeface="Constantia" panose="02030602050306030303" pitchFamily="18" charset="0"/>
              </a:rPr>
              <a:t>, innovation, and knowledge </a:t>
            </a:r>
            <a:r>
              <a:rPr lang="en-US" sz="2400" dirty="0" smtClean="0">
                <a:latin typeface="Constantia" panose="02030602050306030303" pitchFamily="18" charset="0"/>
              </a:rPr>
              <a:t>.</a:t>
            </a:r>
            <a:endParaRPr lang="en-GB" sz="2400" dirty="0" smtClean="0">
              <a:latin typeface="Constantia" panose="02030602050306030303" pitchFamily="18" charset="0"/>
            </a:endParaRPr>
          </a:p>
          <a:p>
            <a:pPr>
              <a:lnSpc>
                <a:spcPct val="150000"/>
              </a:lnSpc>
            </a:pPr>
            <a:endParaRPr lang="en-US" sz="2400" dirty="0">
              <a:latin typeface="Constantia" panose="02030602050306030303" pitchFamily="18" charset="0"/>
            </a:endParaRPr>
          </a:p>
        </p:txBody>
      </p:sp>
    </p:spTree>
    <p:extLst>
      <p:ext uri="{BB962C8B-B14F-4D97-AF65-F5344CB8AC3E}">
        <p14:creationId xmlns:p14="http://schemas.microsoft.com/office/powerpoint/2010/main" val="852756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728" y="994411"/>
            <a:ext cx="10515600" cy="994639"/>
          </a:xfrm>
        </p:spPr>
        <p:txBody>
          <a:bodyPr>
            <a:noAutofit/>
          </a:bodyPr>
          <a:lstStyle/>
          <a:p>
            <a:pPr algn="ctr"/>
            <a:r>
              <a:rPr lang="en-GB" sz="4000" dirty="0">
                <a:latin typeface="Constantia" panose="02030602050306030303" pitchFamily="18" charset="0"/>
              </a:rPr>
              <a:t>SWOT Analysis for Samsung Group</a:t>
            </a:r>
            <a:r>
              <a:rPr lang="en-US" dirty="0">
                <a:latin typeface="Constantia" panose="02030602050306030303" pitchFamily="18" charset="0"/>
              </a:rPr>
              <a:t/>
            </a:r>
            <a:br>
              <a:rPr lang="en-US" dirty="0">
                <a:latin typeface="Constantia" panose="02030602050306030303" pitchFamily="18" charset="0"/>
              </a:rPr>
            </a:br>
            <a:endParaRPr lang="en-US" dirty="0">
              <a:latin typeface="Constantia" panose="02030602050306030303" pitchFamily="18" charset="0"/>
            </a:endParaRPr>
          </a:p>
        </p:txBody>
      </p:sp>
      <p:sp>
        <p:nvSpPr>
          <p:cNvPr id="3" name="Content Placeholder 2"/>
          <p:cNvSpPr>
            <a:spLocks noGrp="1"/>
          </p:cNvSpPr>
          <p:nvPr>
            <p:ph idx="1"/>
          </p:nvPr>
        </p:nvSpPr>
        <p:spPr>
          <a:xfrm>
            <a:off x="203201" y="1394690"/>
            <a:ext cx="11748654" cy="5301673"/>
          </a:xfrm>
        </p:spPr>
        <p:txBody>
          <a:bodyPr>
            <a:normAutofit/>
          </a:bodyPr>
          <a:lstStyle/>
          <a:p>
            <a:pPr>
              <a:lnSpc>
                <a:spcPct val="150000"/>
              </a:lnSpc>
            </a:pPr>
            <a:r>
              <a:rPr lang="en-US" sz="2400" dirty="0">
                <a:latin typeface="Constantia" panose="02030602050306030303" pitchFamily="18" charset="0"/>
              </a:rPr>
              <a:t>Strengths, Weaknesses, Opportunities, and Threats </a:t>
            </a:r>
            <a:r>
              <a:rPr lang="en-US" sz="2400" dirty="0" smtClean="0">
                <a:latin typeface="Constantia" panose="02030602050306030303" pitchFamily="18" charset="0"/>
              </a:rPr>
              <a:t>facing </a:t>
            </a:r>
            <a:r>
              <a:rPr lang="en-US" sz="2400" dirty="0">
                <a:latin typeface="Constantia" panose="02030602050306030303" pitchFamily="18" charset="0"/>
              </a:rPr>
              <a:t>any business enterprise</a:t>
            </a:r>
            <a:r>
              <a:rPr lang="en-US" sz="2400" dirty="0" smtClean="0">
                <a:latin typeface="Constantia" panose="02030602050306030303" pitchFamily="18" charset="0"/>
              </a:rPr>
              <a:t>.</a:t>
            </a:r>
          </a:p>
          <a:p>
            <a:pPr>
              <a:lnSpc>
                <a:spcPct val="150000"/>
              </a:lnSpc>
            </a:pPr>
            <a:r>
              <a:rPr lang="en-US" sz="2400" dirty="0">
                <a:latin typeface="Constantia" panose="02030602050306030303" pitchFamily="18" charset="0"/>
              </a:rPr>
              <a:t> Samsung’s strengths; investment in research and </a:t>
            </a:r>
            <a:r>
              <a:rPr lang="en-US" sz="2400" dirty="0" smtClean="0">
                <a:latin typeface="Constantia" panose="02030602050306030303" pitchFamily="18" charset="0"/>
              </a:rPr>
              <a:t>development.</a:t>
            </a:r>
          </a:p>
          <a:p>
            <a:pPr>
              <a:lnSpc>
                <a:spcPct val="150000"/>
              </a:lnSpc>
            </a:pPr>
            <a:r>
              <a:rPr lang="en-US" sz="2400" dirty="0">
                <a:latin typeface="Constantia" panose="02030602050306030303" pitchFamily="18" charset="0"/>
              </a:rPr>
              <a:t>Samsung has produced eco-innovations that are environmentally friendly. </a:t>
            </a:r>
            <a:endParaRPr lang="en-US" sz="2400" dirty="0" smtClean="0">
              <a:latin typeface="Constantia" panose="02030602050306030303" pitchFamily="18" charset="0"/>
            </a:endParaRPr>
          </a:p>
          <a:p>
            <a:pPr>
              <a:lnSpc>
                <a:spcPct val="150000"/>
              </a:lnSpc>
            </a:pPr>
            <a:r>
              <a:rPr lang="en-US" sz="2400" dirty="0" smtClean="0">
                <a:latin typeface="Constantia" panose="02030602050306030303" pitchFamily="18" charset="0"/>
              </a:rPr>
              <a:t>Company’s brand; its quality products and significant innovations has placed it at a strategic position in the market.</a:t>
            </a:r>
          </a:p>
          <a:p>
            <a:pPr>
              <a:lnSpc>
                <a:spcPct val="150000"/>
              </a:lnSpc>
            </a:pPr>
            <a:r>
              <a:rPr lang="en-US" sz="2400" dirty="0" smtClean="0">
                <a:latin typeface="Constantia" panose="02030602050306030303" pitchFamily="18" charset="0"/>
              </a:rPr>
              <a:t>Weaknesses; over-reliance </a:t>
            </a:r>
            <a:r>
              <a:rPr lang="en-US" sz="2400" dirty="0">
                <a:latin typeface="Constantia" panose="02030602050306030303" pitchFamily="18" charset="0"/>
              </a:rPr>
              <a:t>on American </a:t>
            </a:r>
            <a:r>
              <a:rPr lang="en-US" sz="2400" dirty="0" smtClean="0">
                <a:latin typeface="Constantia" panose="02030602050306030303" pitchFamily="18" charset="0"/>
              </a:rPr>
              <a:t>Markets.</a:t>
            </a:r>
          </a:p>
          <a:p>
            <a:pPr>
              <a:lnSpc>
                <a:spcPct val="150000"/>
              </a:lnSpc>
            </a:pPr>
            <a:r>
              <a:rPr lang="en-US" sz="2400" dirty="0" smtClean="0">
                <a:latin typeface="Constantia" panose="02030602050306030303" pitchFamily="18" charset="0"/>
              </a:rPr>
              <a:t>Opportunities</a:t>
            </a:r>
            <a:r>
              <a:rPr lang="en-US" sz="2400" dirty="0">
                <a:latin typeface="Constantia" panose="02030602050306030303" pitchFamily="18" charset="0"/>
              </a:rPr>
              <a:t>; partnership with strategic software </a:t>
            </a:r>
            <a:r>
              <a:rPr lang="en-US" sz="2400" dirty="0" smtClean="0">
                <a:latin typeface="Constantia" panose="02030602050306030303" pitchFamily="18" charset="0"/>
              </a:rPr>
              <a:t>developers.</a:t>
            </a:r>
            <a:endParaRPr lang="en-US" sz="2400" dirty="0">
              <a:latin typeface="Constantia" panose="02030602050306030303" pitchFamily="18" charset="0"/>
            </a:endParaRPr>
          </a:p>
        </p:txBody>
      </p:sp>
    </p:spTree>
    <p:extLst>
      <p:ext uri="{BB962C8B-B14F-4D97-AF65-F5344CB8AC3E}">
        <p14:creationId xmlns:p14="http://schemas.microsoft.com/office/powerpoint/2010/main" val="3119291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471" y="133783"/>
            <a:ext cx="10515600" cy="937934"/>
          </a:xfrm>
        </p:spPr>
        <p:txBody>
          <a:bodyPr>
            <a:normAutofit/>
          </a:bodyPr>
          <a:lstStyle/>
          <a:p>
            <a:pPr algn="ctr"/>
            <a:r>
              <a:rPr lang="en-GB" sz="4000" dirty="0">
                <a:latin typeface="Constantia" panose="02030602050306030303" pitchFamily="18" charset="0"/>
              </a:rPr>
              <a:t>SWOT Analysis for Samsung </a:t>
            </a:r>
            <a:r>
              <a:rPr lang="en-GB" sz="4000" dirty="0" smtClean="0">
                <a:latin typeface="Constantia" panose="02030602050306030303" pitchFamily="18" charset="0"/>
              </a:rPr>
              <a:t>Group Cont…</a:t>
            </a:r>
            <a:endParaRPr lang="en-US" sz="4000" dirty="0"/>
          </a:p>
        </p:txBody>
      </p:sp>
      <p:sp>
        <p:nvSpPr>
          <p:cNvPr id="3" name="Content Placeholder 2"/>
          <p:cNvSpPr>
            <a:spLocks noGrp="1"/>
          </p:cNvSpPr>
          <p:nvPr>
            <p:ph idx="1"/>
          </p:nvPr>
        </p:nvSpPr>
        <p:spPr>
          <a:xfrm>
            <a:off x="108155" y="865238"/>
            <a:ext cx="11985522" cy="5909187"/>
          </a:xfrm>
        </p:spPr>
        <p:txBody>
          <a:bodyPr>
            <a:normAutofit/>
          </a:bodyPr>
          <a:lstStyle/>
          <a:p>
            <a:pPr>
              <a:lnSpc>
                <a:spcPct val="150000"/>
              </a:lnSpc>
            </a:pPr>
            <a:r>
              <a:rPr lang="en-US" sz="2400" dirty="0" smtClean="0">
                <a:latin typeface="Constantia" panose="02030602050306030303" pitchFamily="18" charset="0"/>
              </a:rPr>
              <a:t>Threats of competitors and counterfeit products.</a:t>
            </a:r>
          </a:p>
          <a:p>
            <a:pPr>
              <a:lnSpc>
                <a:spcPct val="150000"/>
              </a:lnSpc>
            </a:pPr>
            <a:r>
              <a:rPr lang="en-US" sz="2400" dirty="0">
                <a:latin typeface="Constantia" panose="02030602050306030303" pitchFamily="18" charset="0"/>
              </a:rPr>
              <a:t>The firm’s products are among the most counterfeited </a:t>
            </a:r>
            <a:r>
              <a:rPr lang="en-US" sz="2400" dirty="0" smtClean="0">
                <a:latin typeface="Constantia" panose="02030602050306030303" pitchFamily="18" charset="0"/>
              </a:rPr>
              <a:t>products.</a:t>
            </a:r>
          </a:p>
          <a:p>
            <a:pPr>
              <a:lnSpc>
                <a:spcPct val="150000"/>
              </a:lnSpc>
            </a:pPr>
            <a:r>
              <a:rPr lang="en-GB" sz="2400" dirty="0">
                <a:latin typeface="Constantia" panose="02030602050306030303" pitchFamily="18" charset="0"/>
              </a:rPr>
              <a:t>Government regulations and </a:t>
            </a:r>
            <a:r>
              <a:rPr lang="en-GB" sz="2400" dirty="0" smtClean="0">
                <a:latin typeface="Constantia" panose="02030602050306030303" pitchFamily="18" charset="0"/>
              </a:rPr>
              <a:t>restrictions in various countries is also a threat to the firm’s operations.</a:t>
            </a:r>
            <a:endParaRPr lang="en-US" sz="2400" dirty="0" smtClean="0">
              <a:latin typeface="Constantia" panose="02030602050306030303" pitchFamily="18" charset="0"/>
            </a:endParaRPr>
          </a:p>
          <a:p>
            <a:pPr>
              <a:lnSpc>
                <a:spcPct val="200000"/>
              </a:lnSpc>
            </a:pPr>
            <a:endParaRPr lang="en-US" sz="2300" dirty="0">
              <a:latin typeface="Constantia" panose="02030602050306030303" pitchFamily="18" charset="0"/>
            </a:endParaRPr>
          </a:p>
        </p:txBody>
      </p:sp>
      <p:pic>
        <p:nvPicPr>
          <p:cNvPr id="4" name="Picture 3" descr="Samsung 040116 Chart"/>
          <p:cNvPicPr/>
          <p:nvPr/>
        </p:nvPicPr>
        <p:blipFill>
          <a:blip r:embed="rId3">
            <a:extLst>
              <a:ext uri="{28A0092B-C50C-407E-A947-70E740481C1C}">
                <a14:useLocalDpi xmlns:a14="http://schemas.microsoft.com/office/drawing/2010/main" val="0"/>
              </a:ext>
            </a:extLst>
          </a:blip>
          <a:srcRect/>
          <a:stretch>
            <a:fillRect/>
          </a:stretch>
        </p:blipFill>
        <p:spPr bwMode="auto">
          <a:xfrm>
            <a:off x="4149091" y="2868930"/>
            <a:ext cx="7944586" cy="3905495"/>
          </a:xfrm>
          <a:prstGeom prst="rect">
            <a:avLst/>
          </a:prstGeom>
          <a:noFill/>
          <a:ln>
            <a:noFill/>
          </a:ln>
        </p:spPr>
      </p:pic>
    </p:spTree>
    <p:extLst>
      <p:ext uri="{BB962C8B-B14F-4D97-AF65-F5344CB8AC3E}">
        <p14:creationId xmlns:p14="http://schemas.microsoft.com/office/powerpoint/2010/main" val="60618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Constantia" panose="02030602050306030303" pitchFamily="18" charset="0"/>
              </a:rPr>
              <a:t>Customer Relationship </a:t>
            </a:r>
            <a:r>
              <a:rPr lang="en-US" sz="4000" dirty="0" smtClean="0">
                <a:latin typeface="Constantia" panose="02030602050306030303" pitchFamily="18" charset="0"/>
              </a:rPr>
              <a:t>Management (CRM)</a:t>
            </a:r>
            <a:endParaRPr lang="en-US" sz="4000" dirty="0">
              <a:latin typeface="Constantia" panose="02030602050306030303" pitchFamily="18" charset="0"/>
            </a:endParaRPr>
          </a:p>
        </p:txBody>
      </p:sp>
      <p:sp>
        <p:nvSpPr>
          <p:cNvPr id="3" name="Content Placeholder 2"/>
          <p:cNvSpPr>
            <a:spLocks noGrp="1"/>
          </p:cNvSpPr>
          <p:nvPr>
            <p:ph idx="1"/>
          </p:nvPr>
        </p:nvSpPr>
        <p:spPr>
          <a:xfrm>
            <a:off x="295563" y="1348509"/>
            <a:ext cx="11526981" cy="5440218"/>
          </a:xfrm>
        </p:spPr>
        <p:txBody>
          <a:bodyPr>
            <a:noAutofit/>
          </a:bodyPr>
          <a:lstStyle/>
          <a:p>
            <a:pPr>
              <a:lnSpc>
                <a:spcPct val="150000"/>
              </a:lnSpc>
            </a:pPr>
            <a:r>
              <a:rPr lang="en-US" sz="2400" dirty="0" smtClean="0">
                <a:latin typeface="Constantia" panose="02030602050306030303" pitchFamily="18" charset="0"/>
              </a:rPr>
              <a:t>Samsung facilitates CRM by satisfying </a:t>
            </a:r>
            <a:r>
              <a:rPr lang="en-US" sz="2400" dirty="0">
                <a:latin typeface="Constantia" panose="02030602050306030303" pitchFamily="18" charset="0"/>
              </a:rPr>
              <a:t>customers’ </a:t>
            </a:r>
            <a:r>
              <a:rPr lang="en-US" sz="2400" dirty="0" smtClean="0">
                <a:latin typeface="Constantia" panose="02030602050306030303" pitchFamily="18" charset="0"/>
              </a:rPr>
              <a:t>wants through quality improvement.</a:t>
            </a:r>
          </a:p>
          <a:p>
            <a:pPr>
              <a:lnSpc>
                <a:spcPct val="150000"/>
              </a:lnSpc>
            </a:pPr>
            <a:r>
              <a:rPr lang="en-US" sz="2400" dirty="0">
                <a:latin typeface="Constantia" panose="02030602050306030303" pitchFamily="18" charset="0"/>
              </a:rPr>
              <a:t>High-quality products ensure that customer needs are adequately </a:t>
            </a:r>
            <a:r>
              <a:rPr lang="en-US" sz="2400" dirty="0" smtClean="0">
                <a:latin typeface="Constantia" panose="02030602050306030303" pitchFamily="18" charset="0"/>
              </a:rPr>
              <a:t>met.</a:t>
            </a:r>
          </a:p>
          <a:p>
            <a:pPr>
              <a:lnSpc>
                <a:spcPct val="150000"/>
              </a:lnSpc>
            </a:pPr>
            <a:r>
              <a:rPr lang="en-US" sz="2400" dirty="0">
                <a:latin typeface="Constantia" panose="02030602050306030303" pitchFamily="18" charset="0"/>
              </a:rPr>
              <a:t>The firm’s stores allow customers to experience the products even if they were not to buy </a:t>
            </a:r>
            <a:r>
              <a:rPr lang="en-US" sz="2400" dirty="0" smtClean="0">
                <a:latin typeface="Constantia" panose="02030602050306030303" pitchFamily="18" charset="0"/>
              </a:rPr>
              <a:t>them.</a:t>
            </a:r>
          </a:p>
          <a:p>
            <a:pPr>
              <a:lnSpc>
                <a:spcPct val="150000"/>
              </a:lnSpc>
            </a:pPr>
            <a:r>
              <a:rPr lang="en-US" sz="2400" dirty="0" smtClean="0">
                <a:latin typeface="Constantia" panose="02030602050306030303" pitchFamily="18" charset="0"/>
              </a:rPr>
              <a:t>The company develops different </a:t>
            </a:r>
            <a:r>
              <a:rPr lang="en-US" sz="2400" dirty="0">
                <a:latin typeface="Constantia" panose="02030602050306030303" pitchFamily="18" charset="0"/>
              </a:rPr>
              <a:t>products targeting different customer segments. </a:t>
            </a:r>
            <a:endParaRPr lang="en-US" sz="2400" dirty="0" smtClean="0">
              <a:latin typeface="Constantia" panose="02030602050306030303" pitchFamily="18" charset="0"/>
            </a:endParaRPr>
          </a:p>
          <a:p>
            <a:pPr>
              <a:lnSpc>
                <a:spcPct val="150000"/>
              </a:lnSpc>
            </a:pPr>
            <a:r>
              <a:rPr lang="en-US" sz="2400" dirty="0" smtClean="0">
                <a:latin typeface="Constantia" panose="02030602050306030303" pitchFamily="18" charset="0"/>
              </a:rPr>
              <a:t>Automation </a:t>
            </a:r>
            <a:r>
              <a:rPr lang="en-US" sz="2400" dirty="0">
                <a:latin typeface="Constantia" panose="02030602050306030303" pitchFamily="18" charset="0"/>
              </a:rPr>
              <a:t>of </a:t>
            </a:r>
            <a:r>
              <a:rPr lang="en-US" sz="2400" dirty="0" smtClean="0">
                <a:latin typeface="Constantia" panose="02030602050306030303" pitchFamily="18" charset="0"/>
              </a:rPr>
              <a:t>customer support; Chatbots to improve synchronous customer engagement.</a:t>
            </a:r>
            <a:endParaRPr lang="en-US" sz="2400" dirty="0">
              <a:latin typeface="Constantia" panose="02030602050306030303" pitchFamily="18" charset="0"/>
            </a:endParaRPr>
          </a:p>
        </p:txBody>
      </p:sp>
    </p:spTree>
    <p:extLst>
      <p:ext uri="{BB962C8B-B14F-4D97-AF65-F5344CB8AC3E}">
        <p14:creationId xmlns:p14="http://schemas.microsoft.com/office/powerpoint/2010/main" val="1893597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29598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7519"/>
            <a:ext cx="10515600" cy="873739"/>
          </a:xfrm>
        </p:spPr>
        <p:txBody>
          <a:bodyPr>
            <a:normAutofit/>
          </a:bodyPr>
          <a:lstStyle/>
          <a:p>
            <a:pPr algn="ctr"/>
            <a:r>
              <a:rPr lang="en-US" sz="4000" dirty="0">
                <a:latin typeface="Constantia" panose="02030602050306030303" pitchFamily="18" charset="0"/>
              </a:rPr>
              <a:t>Information security at Samsung Group</a:t>
            </a:r>
            <a:endParaRPr lang="en-US" sz="4000" dirty="0">
              <a:latin typeface="Constantia" panose="02030602050306030303" pitchFamily="18" charset="0"/>
            </a:endParaRPr>
          </a:p>
        </p:txBody>
      </p:sp>
      <p:sp>
        <p:nvSpPr>
          <p:cNvPr id="3" name="Content Placeholder 2"/>
          <p:cNvSpPr>
            <a:spLocks noGrp="1"/>
          </p:cNvSpPr>
          <p:nvPr>
            <p:ph idx="1"/>
          </p:nvPr>
        </p:nvSpPr>
        <p:spPr>
          <a:xfrm>
            <a:off x="0" y="1229032"/>
            <a:ext cx="12192000" cy="6223820"/>
          </a:xfrm>
        </p:spPr>
        <p:txBody>
          <a:bodyPr>
            <a:noAutofit/>
          </a:bodyPr>
          <a:lstStyle/>
          <a:p>
            <a:pPr>
              <a:lnSpc>
                <a:spcPct val="150000"/>
              </a:lnSpc>
            </a:pPr>
            <a:r>
              <a:rPr lang="en-US" sz="2400" dirty="0">
                <a:latin typeface="Constantia" panose="02030602050306030303" pitchFamily="18" charset="0"/>
              </a:rPr>
              <a:t>Samsung Group has invested in an excellent back-up </a:t>
            </a:r>
            <a:r>
              <a:rPr lang="en-US" sz="2400" dirty="0" smtClean="0">
                <a:latin typeface="Constantia" panose="02030602050306030303" pitchFamily="18" charset="0"/>
              </a:rPr>
              <a:t>system for its information security.</a:t>
            </a:r>
          </a:p>
          <a:p>
            <a:pPr>
              <a:lnSpc>
                <a:spcPct val="150000"/>
              </a:lnSpc>
            </a:pPr>
            <a:r>
              <a:rPr lang="en-US" sz="2400" dirty="0">
                <a:latin typeface="Constantia" panose="02030602050306030303" pitchFamily="18" charset="0"/>
              </a:rPr>
              <a:t>The firm has also developed an intelligent security </a:t>
            </a:r>
            <a:r>
              <a:rPr lang="en-US" sz="2400" dirty="0" smtClean="0">
                <a:latin typeface="Constantia" panose="02030602050306030303" pitchFamily="18" charset="0"/>
              </a:rPr>
              <a:t>platform.</a:t>
            </a:r>
          </a:p>
          <a:p>
            <a:pPr>
              <a:lnSpc>
                <a:spcPct val="150000"/>
              </a:lnSpc>
            </a:pPr>
            <a:r>
              <a:rPr lang="en-US" sz="2400" dirty="0" smtClean="0">
                <a:latin typeface="Constantia" panose="02030602050306030303" pitchFamily="18" charset="0"/>
              </a:rPr>
              <a:t>The security software collects</a:t>
            </a:r>
            <a:r>
              <a:rPr lang="en-US" sz="2400" dirty="0">
                <a:latin typeface="Constantia" panose="02030602050306030303" pitchFamily="18" charset="0"/>
              </a:rPr>
              <a:t>, refines, analyses, and predicts the organization’s vulnerabilities and possible security threats. </a:t>
            </a:r>
            <a:endParaRPr lang="en-US" sz="2400" dirty="0" smtClean="0">
              <a:latin typeface="Constantia" panose="02030602050306030303" pitchFamily="18" charset="0"/>
            </a:endParaRPr>
          </a:p>
          <a:p>
            <a:pPr>
              <a:lnSpc>
                <a:spcPct val="150000"/>
              </a:lnSpc>
            </a:pPr>
            <a:r>
              <a:rPr lang="en-US" sz="2400" dirty="0" smtClean="0">
                <a:latin typeface="Constantia" panose="02030602050306030303" pitchFamily="18" charset="0"/>
              </a:rPr>
              <a:t>Biometric </a:t>
            </a:r>
            <a:r>
              <a:rPr lang="en-US" sz="2400" dirty="0">
                <a:latin typeface="Constantia" panose="02030602050306030303" pitchFamily="18" charset="0"/>
              </a:rPr>
              <a:t>authentication technology that allows the users to access </a:t>
            </a:r>
            <a:r>
              <a:rPr lang="en-US" sz="2400" dirty="0" smtClean="0">
                <a:latin typeface="Constantia" panose="02030602050306030303" pitchFamily="18" charset="0"/>
              </a:rPr>
              <a:t>information </a:t>
            </a:r>
            <a:r>
              <a:rPr lang="en-US" sz="2400" dirty="0">
                <a:latin typeface="Constantia" panose="02030602050306030303" pitchFamily="18" charset="0"/>
              </a:rPr>
              <a:t>using ultrasonic fingerprint and face recognition. </a:t>
            </a:r>
            <a:endParaRPr lang="en-US" sz="2400" dirty="0" smtClean="0">
              <a:latin typeface="Constantia" panose="02030602050306030303" pitchFamily="18" charset="0"/>
            </a:endParaRPr>
          </a:p>
          <a:p>
            <a:pPr>
              <a:lnSpc>
                <a:spcPct val="150000"/>
              </a:lnSpc>
            </a:pPr>
            <a:r>
              <a:rPr lang="en-US" sz="2400" dirty="0" smtClean="0">
                <a:latin typeface="Constantia" panose="02030602050306030303" pitchFamily="18" charset="0"/>
              </a:rPr>
              <a:t>Only </a:t>
            </a:r>
            <a:r>
              <a:rPr lang="en-US" sz="2400" dirty="0">
                <a:latin typeface="Constantia" panose="02030602050306030303" pitchFamily="18" charset="0"/>
              </a:rPr>
              <a:t>the authorized personnel </a:t>
            </a:r>
            <a:r>
              <a:rPr lang="en-US" sz="2400" dirty="0" smtClean="0">
                <a:latin typeface="Constantia" panose="02030602050306030303" pitchFamily="18" charset="0"/>
              </a:rPr>
              <a:t>have access to private information.</a:t>
            </a:r>
            <a:endParaRPr lang="en-US" sz="2400" dirty="0">
              <a:latin typeface="Constantia" panose="02030602050306030303" pitchFamily="18" charset="0"/>
            </a:endParaRPr>
          </a:p>
        </p:txBody>
      </p:sp>
    </p:spTree>
    <p:extLst>
      <p:ext uri="{BB962C8B-B14F-4D97-AF65-F5344CB8AC3E}">
        <p14:creationId xmlns:p14="http://schemas.microsoft.com/office/powerpoint/2010/main" val="2588550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0158"/>
            <a:ext cx="10515600" cy="1021224"/>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206477" y="1091382"/>
            <a:ext cx="11985523" cy="5692876"/>
          </a:xfrm>
        </p:spPr>
        <p:txBody>
          <a:bodyPr>
            <a:normAutofit fontScale="85000" lnSpcReduction="20000"/>
          </a:bodyPr>
          <a:lstStyle/>
          <a:p>
            <a:r>
              <a:rPr lang="en-US" dirty="0"/>
              <a:t>Ackerman, K. B. (2017). Fundamentals of supply chain management: An essential guide for 21st-century managers. DC Velocity Books. </a:t>
            </a:r>
          </a:p>
          <a:p>
            <a:r>
              <a:rPr lang="en-US" dirty="0"/>
              <a:t>AL-Zahawi, O. S. (2019). Information security handbook for ISO 27001 controls. UR academy. </a:t>
            </a:r>
          </a:p>
          <a:p>
            <a:r>
              <a:rPr lang="en-US" dirty="0"/>
              <a:t>Borucka, B. (2018). SWOT &amp; SO WHAT? Make sense of your plans. Get to know how to build your business plan, undertake proper marketing decisions, and be more successful than others. Meet the SWOT analysis rediscovery. Exertus Group LTD. </a:t>
            </a:r>
          </a:p>
          <a:p>
            <a:r>
              <a:rPr lang="en-US" dirty="0"/>
              <a:t>Calicchio, S.  (2020). </a:t>
            </a:r>
            <a:r>
              <a:rPr lang="en-US" dirty="0" smtClean="0"/>
              <a:t>SWOT </a:t>
            </a:r>
            <a:r>
              <a:rPr lang="en-US" dirty="0"/>
              <a:t>analysis in 4 steps: How to use the SWOT matrix to make a difference in career and business. Stefano Calicchio. </a:t>
            </a:r>
          </a:p>
          <a:p>
            <a:r>
              <a:rPr lang="en-US" dirty="0"/>
              <a:t>Goyal, D.  (2016). Management information systems: Managerial perspectives (4th ed.). Vikas Publishing House. </a:t>
            </a:r>
          </a:p>
          <a:p>
            <a:r>
              <a:rPr lang="en-US" dirty="0"/>
              <a:t>Hossain, L., Patrick, J., &amp; Rashid, M. (2015). Enterprise resource planning: global opportunities and challenges: Global opportunities and challenges. IGI Global. </a:t>
            </a:r>
          </a:p>
          <a:p>
            <a:r>
              <a:rPr lang="en-US" dirty="0"/>
              <a:t>Michell, A. (2017). Samsung Electronics and the struggle for leadership of the electronics industry. John Wiley &amp; Sons. </a:t>
            </a:r>
          </a:p>
          <a:p>
            <a:r>
              <a:rPr lang="en-US" dirty="0"/>
              <a:t>Shanthi, R. (2019). Customer relationship management. MJP Publisher. </a:t>
            </a:r>
          </a:p>
          <a:p>
            <a:r>
              <a:rPr lang="en-US" dirty="0"/>
              <a:t>Surhone, L. M., Timpledon, M. T., &amp; Marseken, S. F. (2017). SWOT analysis. Beta script Publishing. </a:t>
            </a:r>
          </a:p>
          <a:p>
            <a:endParaRPr lang="en-US" dirty="0"/>
          </a:p>
        </p:txBody>
      </p:sp>
    </p:spTree>
    <p:extLst>
      <p:ext uri="{BB962C8B-B14F-4D97-AF65-F5344CB8AC3E}">
        <p14:creationId xmlns:p14="http://schemas.microsoft.com/office/powerpoint/2010/main" val="1502133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1192</TotalTime>
  <Words>1823</Words>
  <Application>Microsoft Office PowerPoint</Application>
  <PresentationFormat>Widescreen</PresentationFormat>
  <Paragraphs>80</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Constantia</vt:lpstr>
      <vt:lpstr>Office Theme</vt:lpstr>
      <vt:lpstr>Samsung Group</vt:lpstr>
      <vt:lpstr>Company Overview</vt:lpstr>
      <vt:lpstr>Implementation of Management Information System</vt:lpstr>
      <vt:lpstr>Implementation of MIS</vt:lpstr>
      <vt:lpstr>Implementation of MIS Cont…</vt:lpstr>
      <vt:lpstr>Implementation of MIS Cont…</vt:lpstr>
      <vt:lpstr>SWOT Analysis for Samsung Group </vt:lpstr>
      <vt:lpstr>SWOT Analysis for Samsung Group Cont…</vt:lpstr>
      <vt:lpstr>Customer Relationship Management (CRM)</vt:lpstr>
      <vt:lpstr>PowerPoint Presentation</vt:lpstr>
      <vt:lpstr>Information security at Samsung Group</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Theory</dc:title>
  <dc:creator>HP</dc:creator>
  <cp:lastModifiedBy>HP</cp:lastModifiedBy>
  <cp:revision>177</cp:revision>
  <dcterms:created xsi:type="dcterms:W3CDTF">2020-09-30T18:28:58Z</dcterms:created>
  <dcterms:modified xsi:type="dcterms:W3CDTF">2020-10-11T09:26:19Z</dcterms:modified>
</cp:coreProperties>
</file>